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2"/>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303" r:id="rId22"/>
    <p:sldId id="292" r:id="rId23"/>
    <p:sldId id="295" r:id="rId24"/>
    <p:sldId id="298" r:id="rId25"/>
    <p:sldId id="297" r:id="rId26"/>
    <p:sldId id="299" r:id="rId27"/>
    <p:sldId id="306" r:id="rId28"/>
    <p:sldId id="317" r:id="rId29"/>
    <p:sldId id="300" r:id="rId30"/>
    <p:sldId id="301" r:id="rId31"/>
    <p:sldId id="312" r:id="rId32"/>
    <p:sldId id="313" r:id="rId33"/>
    <p:sldId id="296" r:id="rId34"/>
    <p:sldId id="302" r:id="rId35"/>
    <p:sldId id="308" r:id="rId36"/>
    <p:sldId id="309" r:id="rId37"/>
    <p:sldId id="314" r:id="rId38"/>
    <p:sldId id="294" r:id="rId39"/>
    <p:sldId id="316"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73"/>
            <p14:sldId id="274"/>
            <p14:sldId id="275"/>
            <p14:sldId id="276"/>
            <p14:sldId id="277"/>
            <p14:sldId id="270"/>
            <p14:sldId id="271"/>
            <p14:sldId id="272"/>
            <p14:sldId id="278"/>
            <p14:sldId id="279"/>
            <p14:sldId id="280"/>
            <p14:sldId id="281"/>
            <p14:sldId id="282"/>
            <p14:sldId id="287"/>
            <p14:sldId id="288"/>
            <p14:sldId id="289"/>
            <p14:sldId id="290"/>
            <p14:sldId id="291"/>
            <p14:sldId id="303"/>
            <p14:sldId id="292"/>
            <p14:sldId id="295"/>
            <p14:sldId id="298"/>
            <p14:sldId id="297"/>
            <p14:sldId id="299"/>
            <p14:sldId id="306"/>
            <p14:sldId id="317"/>
            <p14:sldId id="300"/>
            <p14:sldId id="301"/>
            <p14:sldId id="312"/>
            <p14:sldId id="313"/>
            <p14:sldId id="296"/>
            <p14:sldId id="302"/>
            <p14:sldId id="308"/>
            <p14:sldId id="309"/>
            <p14:sldId id="314"/>
            <p14:sldId id="294"/>
            <p14:sldId id="316"/>
            <p14:sldId id="293"/>
          </p14:sldIdLst>
        </p14:section>
        <p14:section name="Archive" id="{018D17C2-22A2-47BD-9F3E-3E54B1FB323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67073" autoAdjust="0"/>
  </p:normalViewPr>
  <p:slideViewPr>
    <p:cSldViewPr snapToGrid="0">
      <p:cViewPr varScale="1">
        <p:scale>
          <a:sx n="55" d="100"/>
          <a:sy n="55" d="100"/>
        </p:scale>
        <p:origin x="108" y="22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D38207F-AD82-4085-A8C7-368CE5FEE96C}" type="presOf" srcId="{21443F69-21D4-4298-A1A6-77E79E2536C0}" destId="{8CD9DBB6-FB6C-414C-8E33-C2EB5C79FEF6}" srcOrd="0" destOrd="0" presId="urn:microsoft.com/office/officeart/2005/8/layout/architecture"/>
    <dgm:cxn modelId="{EFFB108F-DF6F-444B-A18E-3982E3F91F64}" srcId="{21443F69-21D4-4298-A1A6-77E79E2536C0}" destId="{B3ABD250-A5DE-4196-8E89-DF5BD732D8A6}" srcOrd="1" destOrd="0" parTransId="{FA08EEA5-3FF4-4D67-AD1F-855FD0DFA98E}" sibTransId="{A841E7BD-99C8-4A69-A895-3C66E9633144}"/>
    <dgm:cxn modelId="{93BCB5A4-1BC5-460C-AF1E-8BB6F36252A8}" type="presOf" srcId="{B3ABD250-A5DE-4196-8E89-DF5BD732D8A6}" destId="{4CB6BE25-C0AD-4491-999D-DF9ED8F046A1}"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981BBF90-E065-466D-94D9-BD99B7434F3A}" srcId="{5CF462E3-92E7-4127-91F3-26770C39284F}" destId="{6019A26C-7928-455F-98AA-81579A4509FC}" srcOrd="0" destOrd="0" parTransId="{AA5A1FFB-B95E-42EF-B025-F6D349ED7390}" sibTransId="{BAD33211-78A3-45DB-A40C-001746A1D8CF}"/>
    <dgm:cxn modelId="{31A4C51F-AFC3-46E1-B380-34B5D9213477}" type="presOf" srcId="{A45AC6F6-C349-4177-9632-C3CEF214E8DF}" destId="{ADD5B5CC-DE68-4201-8D9E-3E21960169E6}"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BDF688BC-E0D5-42AB-B33C-D367A2FA43AB}" type="presOf" srcId="{5CF462E3-92E7-4127-91F3-26770C39284F}" destId="{7759BB7D-86CB-460E-841C-A142AB016B6B}" srcOrd="0" destOrd="0" presId="urn:microsoft.com/office/officeart/2005/8/layout/architecture"/>
    <dgm:cxn modelId="{26382160-14A0-4DE1-B39B-EBD096D50740}" type="presOf" srcId="{E3553F23-FB63-46A5-8D2F-4733F6A833E6}" destId="{8E834D84-918C-42AF-8EB1-DB73C2F0EA87}" srcOrd="0" destOrd="0" presId="urn:microsoft.com/office/officeart/2005/8/layout/architecture"/>
    <dgm:cxn modelId="{469D4E7D-7E0F-4BB5-8A09-33D566F778F0}" srcId="{6019A26C-7928-455F-98AA-81579A4509FC}" destId="{21443F69-21D4-4298-A1A6-77E79E2536C0}" srcOrd="0" destOrd="0" parTransId="{270A3F39-0A78-4EFF-9D55-E8D32315A57E}" sibTransId="{6B2A30EB-1A82-4EA4-9D3B-EFF52B5FB6D5}"/>
    <dgm:cxn modelId="{0E20F883-FD5D-4C73-AB14-B51C9DF31801}" srcId="{21443F69-21D4-4298-A1A6-77E79E2536C0}" destId="{ED378E37-706B-4192-BB47-CD4BD4567EA0}" srcOrd="0" destOrd="0" parTransId="{1672EB65-B0AD-453A-8952-BFEDFA343964}" sibTransId="{44B4E168-4AC2-4BDE-9EA8-E80B73038C88}"/>
    <dgm:cxn modelId="{3045E024-7CD5-4913-96B1-D7CFF5BE0B80}" type="presOf" srcId="{ED378E37-706B-4192-BB47-CD4BD4567EA0}" destId="{4F2CC554-3225-4628-B445-7A92EEF2C3BD}"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342034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75306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29</a:t>
            </a:fld>
            <a:endParaRPr lang="en-US"/>
          </a:p>
        </p:txBody>
      </p:sp>
    </p:spTree>
    <p:extLst>
      <p:ext uri="{BB962C8B-B14F-4D97-AF65-F5344CB8AC3E}">
        <p14:creationId xmlns:p14="http://schemas.microsoft.com/office/powerpoint/2010/main" val="94559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67772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a:t>Monetizing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33</a:t>
            </a:fld>
            <a:endParaRPr lang="en-US"/>
          </a:p>
        </p:txBody>
      </p:sp>
    </p:spTree>
    <p:extLst>
      <p:ext uri="{BB962C8B-B14F-4D97-AF65-F5344CB8AC3E}">
        <p14:creationId xmlns:p14="http://schemas.microsoft.com/office/powerpoint/2010/main" val="253308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25849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  No UI</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a:p>
            <a:r>
              <a:rPr lang="en-US" sz="1200" b="0" i="0" kern="1200" cap="all" dirty="0">
                <a:solidFill>
                  <a:schemeClr val="tx1"/>
                </a:solidFill>
                <a:effectLst/>
                <a:latin typeface="+mn-lt"/>
                <a:ea typeface="+mn-ea"/>
                <a:cs typeface="+mn-cs"/>
              </a:rPr>
              <a:t>SIMPLY SHARE YOUR APPLICATION WITH OTHERS</a:t>
            </a:r>
          </a:p>
          <a:p>
            <a:r>
              <a:rPr lang="en-US" sz="1200" b="0" i="0" kern="1200" dirty="0">
                <a:solidFill>
                  <a:schemeClr val="tx1"/>
                </a:solidFill>
                <a:effectLst/>
                <a:latin typeface="+mn-lt"/>
                <a:ea typeface="+mn-ea"/>
                <a:cs typeface="+mn-cs"/>
              </a:rPr>
              <a:t>Ship containers without worrying about environment dependencies creating issues for your application. Other teams can easily link to or test against your app without having to learn about how it works.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a:p>
            <a:r>
              <a:rPr lang="en-US" sz="1200" b="0" i="0" kern="1200" cap="all" dirty="0">
                <a:solidFill>
                  <a:schemeClr val="tx1"/>
                </a:solidFill>
                <a:effectLst/>
                <a:latin typeface="+mn-lt"/>
                <a:ea typeface="+mn-ea"/>
                <a:cs typeface="+mn-cs"/>
              </a:rPr>
              <a:t>EASILY REMEDIATE ISSUES</a:t>
            </a:r>
          </a:p>
          <a:p>
            <a:r>
              <a:rPr lang="en-US" sz="1200" b="0" i="0" kern="1200" dirty="0">
                <a:solidFill>
                  <a:schemeClr val="tx1"/>
                </a:solidFill>
                <a:effectLst/>
                <a:latin typeface="+mn-lt"/>
                <a:ea typeface="+mn-ea"/>
                <a:cs typeface="+mn-cs"/>
              </a:rPr>
              <a:t>Docker makes it easy to identify issues, isolate the problem container, quickly roll back to make the necessary changes, and then push the updated container into production. Isolation between containers makes these changes less disruptive than in traditional software models.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dev to test to production.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t>
            </a:r>
            <a:r>
              <a:rPr lang="en-US" dirty="0" err="1"/>
              <a:t>linux</a:t>
            </a:r>
            <a:r>
              <a:rPr lang="en-US" dirty="0"/>
              <a:t> vs Windows – Windows containers are windows only specific</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80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vs instance analogy</a:t>
            </a:r>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186860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Interface</a:t>
            </a:r>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2888732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900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UnionF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p:txBody>
          <a:bodyPr/>
          <a:lstStyle/>
          <a:p>
            <a:r>
              <a:rPr lang="en-US" kern="1200" dirty="0">
                <a:solidFill>
                  <a:schemeClr val="bg1"/>
                </a:solidFill>
              </a:rPr>
              <a:t>Docker is the world's leading software containerization platform</a:t>
            </a:r>
          </a:p>
          <a:p>
            <a:endParaRPr lang="en-US" dirty="0"/>
          </a:p>
        </p:txBody>
      </p:sp>
      <p:pic>
        <p:nvPicPr>
          <p:cNvPr id="4" name="Picture 3"/>
          <p:cNvPicPr>
            <a:picLocks noChangeAspect="1"/>
          </p:cNvPicPr>
          <p:nvPr/>
        </p:nvPicPr>
        <p:blipFill>
          <a:blip r:embed="rId3"/>
          <a:stretch>
            <a:fillRect/>
          </a:stretch>
        </p:blipFill>
        <p:spPr>
          <a:xfrm>
            <a:off x="1747837" y="2524125"/>
            <a:ext cx="8696325" cy="1809750"/>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CONTAINERS VS VIRTUAL MACHINES</a:t>
            </a:r>
            <a:br>
              <a:rPr lang="en-US" cap="all"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43579092"/>
              </p:ext>
            </p:extLst>
          </p:nvPr>
        </p:nvGraphicFramePr>
        <p:xfrm>
          <a:off x="742950" y="1512888"/>
          <a:ext cx="10706100" cy="3829050"/>
        </p:xfrm>
        <a:graphic>
          <a:graphicData uri="http://schemas.openxmlformats.org/presentationml/2006/ole">
            <mc:AlternateContent xmlns:mc="http://schemas.openxmlformats.org/markup-compatibility/2006">
              <mc:Choice xmlns:v="urn:schemas-microsoft-com:vml" Requires="v">
                <p:oleObj spid="_x0000_s1037"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742950" y="1512888"/>
                        <a:ext cx="10706100" cy="3829050"/>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r>
              <a:rPr lang="en-US" dirty="0"/>
              <a:t>Skip the setup and maintenance of development environments and language-specific tooling. Focus on creating new features, fixing issues, and shipping software.</a:t>
            </a:r>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r>
              <a:rPr lang="en-US" dirty="0"/>
              <a:t>Docker creates a common framework for developers and sysadmins to work together on distributed applications</a:t>
            </a:r>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a:p>
            <a:r>
              <a:rPr lang="en-US" dirty="0"/>
              <a:t>Q &amp; A</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r>
              <a:rPr lang="en-US" dirty="0"/>
              <a:t>Docker allows you to dynamically change your application -- from adding new capabilities and scaling services, to quickly changing problem areas.</a:t>
            </a:r>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3640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Concepts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vs Container</a:t>
            </a:r>
          </a:p>
        </p:txBody>
      </p:sp>
      <p:sp>
        <p:nvSpPr>
          <p:cNvPr id="5" name="Text Placeholder 4"/>
          <p:cNvSpPr>
            <a:spLocks noGrp="1"/>
          </p:cNvSpPr>
          <p:nvPr>
            <p:ph type="body" idx="1"/>
          </p:nvPr>
        </p:nvSpPr>
        <p:spPr/>
        <p:txBody>
          <a:bodyPr/>
          <a:lstStyle/>
          <a:p>
            <a:pPr marL="169329" indent="0">
              <a:buNone/>
            </a:pPr>
            <a:r>
              <a:rPr lang="en-US" dirty="0"/>
              <a:t>Image – it is a template (application plus required binaries and libraries)</a:t>
            </a:r>
          </a:p>
          <a:p>
            <a:pPr marL="169329" indent="0">
              <a:buNone/>
            </a:pPr>
            <a:r>
              <a:rPr lang="en-US" dirty="0"/>
              <a:t>Container – a running instance of an image. Intended to be ephemeral.</a:t>
            </a:r>
          </a:p>
          <a:p>
            <a:pPr marL="169329" indent="0">
              <a:buNone/>
            </a:pPr>
            <a:endParaRPr lang="en-US" dirty="0"/>
          </a:p>
          <a:p>
            <a:pPr marL="169329" indent="0">
              <a:buNone/>
            </a:pPr>
            <a:endParaRPr lang="en-US" dirty="0"/>
          </a:p>
        </p:txBody>
      </p:sp>
    </p:spTree>
    <p:extLst>
      <p:ext uri="{BB962C8B-B14F-4D97-AF65-F5344CB8AC3E}">
        <p14:creationId xmlns:p14="http://schemas.microsoft.com/office/powerpoint/2010/main" val="318622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Daemon</a:t>
            </a:r>
          </a:p>
        </p:txBody>
      </p:sp>
      <p:sp>
        <p:nvSpPr>
          <p:cNvPr id="3" name="Text Placeholder 2"/>
          <p:cNvSpPr>
            <a:spLocks noGrp="1"/>
          </p:cNvSpPr>
          <p:nvPr>
            <p:ph type="body" idx="1"/>
          </p:nvPr>
        </p:nvSpPr>
        <p:spPr/>
        <p:txBody>
          <a:bodyPr/>
          <a:lstStyle/>
          <a:p>
            <a:r>
              <a:rPr lang="en-US" dirty="0"/>
              <a:t>Builds images</a:t>
            </a:r>
          </a:p>
          <a:p>
            <a:r>
              <a:rPr lang="en-US" dirty="0"/>
              <a:t>Runs and manages containers</a:t>
            </a:r>
          </a:p>
          <a:p>
            <a:r>
              <a:rPr lang="en-US" dirty="0"/>
              <a:t>RESTful API</a:t>
            </a:r>
          </a:p>
        </p:txBody>
      </p:sp>
    </p:spTree>
    <p:extLst>
      <p:ext uri="{BB962C8B-B14F-4D97-AF65-F5344CB8AC3E}">
        <p14:creationId xmlns:p14="http://schemas.microsoft.com/office/powerpoint/2010/main" val="17770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Text Placeholder 2"/>
          <p:cNvSpPr>
            <a:spLocks noGrp="1"/>
          </p:cNvSpPr>
          <p:nvPr>
            <p:ph type="body" idx="1"/>
          </p:nvPr>
        </p:nvSpPr>
        <p:spPr/>
        <p:txBody>
          <a:bodyPr numCol="1"/>
          <a:lstStyle/>
          <a:p>
            <a:r>
              <a:rPr lang="en-US" dirty="0"/>
              <a:t>pull - Pull an image or a repository from a registry</a:t>
            </a:r>
          </a:p>
          <a:p>
            <a:r>
              <a:rPr lang="en-US" dirty="0"/>
              <a:t>images - List images</a:t>
            </a:r>
          </a:p>
          <a:p>
            <a:r>
              <a:rPr lang="en-US" dirty="0"/>
              <a:t>run - Run a command in a new container</a:t>
            </a:r>
          </a:p>
          <a:p>
            <a:r>
              <a:rPr lang="en-US" dirty="0" err="1"/>
              <a:t>ps</a:t>
            </a:r>
            <a:r>
              <a:rPr lang="en-US" dirty="0"/>
              <a:t> - List containers</a:t>
            </a:r>
          </a:p>
          <a:p>
            <a:r>
              <a:rPr lang="en-US" dirty="0" err="1"/>
              <a:t>rm</a:t>
            </a:r>
            <a:r>
              <a:rPr lang="en-US" dirty="0"/>
              <a:t> - Remove one or more containers</a:t>
            </a:r>
          </a:p>
          <a:p>
            <a:r>
              <a:rPr lang="en-US" dirty="0" err="1"/>
              <a:t>rmi</a:t>
            </a:r>
            <a:r>
              <a:rPr lang="en-US" dirty="0"/>
              <a:t> - Remove one or more images</a:t>
            </a:r>
          </a:p>
          <a:p>
            <a:pPr marL="169329" indent="0">
              <a:buNone/>
            </a:pPr>
            <a:endParaRPr lang="en-US" dirty="0"/>
          </a:p>
          <a:p>
            <a:endParaRPr lang="en-US" dirty="0"/>
          </a:p>
        </p:txBody>
      </p:sp>
    </p:spTree>
    <p:extLst>
      <p:ext uri="{BB962C8B-B14F-4D97-AF65-F5344CB8AC3E}">
        <p14:creationId xmlns:p14="http://schemas.microsoft.com/office/powerpoint/2010/main" val="337514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CLI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0537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marL="169329" indent="0">
              <a:buNone/>
            </a:pPr>
            <a:r>
              <a:rPr lang="en-US" dirty="0"/>
              <a:t>Docker images are read-only templates from which Docker containers are instantiated. Each image consists of a series of layers. Docker uses </a:t>
            </a:r>
            <a:r>
              <a:rPr lang="en-US" dirty="0">
                <a:hlinkClick r:id="rId3"/>
              </a:rPr>
              <a:t>union file systems</a:t>
            </a:r>
            <a:r>
              <a:rPr lang="en-US" dirty="0"/>
              <a:t> to combine these layers into a single image. Union file systems allow files and directories of separate file systems, known as branches, to be transparently overlaid, forming a single coherent file system.</a:t>
            </a:r>
            <a:endParaRPr lang="en-US" dirty="0"/>
          </a:p>
        </p:txBody>
      </p:sp>
    </p:spTree>
    <p:extLst>
      <p:ext uri="{BB962C8B-B14F-4D97-AF65-F5344CB8AC3E}">
        <p14:creationId xmlns:p14="http://schemas.microsoft.com/office/powerpoint/2010/main" val="269984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a:t>
            </a:r>
            <a:r>
              <a:rPr lang="en-US" dirty="0"/>
              <a:t>10.0.14393.693)</a:t>
            </a:r>
            <a:endParaRPr lang="en-US" dirty="0"/>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124801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An image is defined in a Dockerfile.</a:t>
            </a:r>
          </a:p>
          <a:p>
            <a:r>
              <a:rPr lang="en-US" dirty="0"/>
              <a:t>Dockerfile is the set of instructions that define the image.</a:t>
            </a:r>
          </a:p>
          <a:p>
            <a:r>
              <a:rPr lang="en-US" dirty="0"/>
              <a:t>Every image starts from a base image. The base image is defined using the FROM keyword in the </a:t>
            </a:r>
            <a:r>
              <a:rPr lang="en-US" dirty="0" err="1"/>
              <a:t>dockerfile</a:t>
            </a:r>
            <a:r>
              <a:rPr lang="en-US" dirty="0"/>
              <a:t>.</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139588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Dockerfile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3306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endParaRPr lang="en-US" dirty="0"/>
          </a:p>
          <a:p>
            <a:r>
              <a:rPr lang="en-US" dirty="0"/>
              <a:t>Can be used to share (and persist) data between containers</a:t>
            </a:r>
            <a:br>
              <a:rPr lang="en-US" dirty="0"/>
            </a:br>
            <a:r>
              <a:rPr lang="en-US" dirty="0"/>
              <a:t>	</a:t>
            </a:r>
          </a:p>
          <a:p>
            <a:r>
              <a:rPr lang="en-US" dirty="0"/>
              <a:t>Directory persists after the container is deleted </a:t>
            </a:r>
          </a:p>
          <a:p>
            <a:r>
              <a:rPr lang="en-US" dirty="0"/>
              <a:t>Unless you explicitly delete it</a:t>
            </a:r>
            <a:br>
              <a:rPr lang="en-US" dirty="0"/>
            </a:br>
            <a:endParaRPr lang="en-US" dirty="0"/>
          </a:p>
          <a:p>
            <a:r>
              <a:rPr lang="en-US" dirty="0"/>
              <a:t>Can be created in a Dockerfile or via CLI</a:t>
            </a:r>
          </a:p>
          <a:p>
            <a:endParaRPr lang="en-US" dirty="0"/>
          </a:p>
        </p:txBody>
      </p:sp>
    </p:spTree>
    <p:extLst>
      <p:ext uri="{BB962C8B-B14F-4D97-AF65-F5344CB8AC3E}">
        <p14:creationId xmlns:p14="http://schemas.microsoft.com/office/powerpoint/2010/main" val="356408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Mounted Volume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216651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2783029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 Hub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154766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Compose</a:t>
            </a:r>
          </a:p>
        </p:txBody>
      </p:sp>
      <p:sp>
        <p:nvSpPr>
          <p:cNvPr id="5" name="Text Placeholder 4"/>
          <p:cNvSpPr>
            <a:spLocks noGrp="1"/>
          </p:cNvSpPr>
          <p:nvPr>
            <p:ph type="body" idx="1"/>
          </p:nvPr>
        </p:nvSpPr>
        <p:spPr/>
        <p:txBody>
          <a:bodyPr/>
          <a:lstStyle/>
          <a:p>
            <a:pPr marL="169329" indent="0">
              <a:buNone/>
            </a:pPr>
            <a:r>
              <a:rPr lang="en-US" dirty="0"/>
              <a:t>Compose is a tool for defining and running multi-container applications with Docker. With Compose, you define a multi-container application in a single file, then spin your application up in a single command which does everything that needs to be done to get it running.</a:t>
            </a:r>
          </a:p>
        </p:txBody>
      </p:sp>
    </p:spTree>
    <p:extLst>
      <p:ext uri="{BB962C8B-B14F-4D97-AF65-F5344CB8AC3E}">
        <p14:creationId xmlns:p14="http://schemas.microsoft.com/office/powerpoint/2010/main" val="12504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Compose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05434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Tools for Docker</a:t>
            </a:r>
          </a:p>
        </p:txBody>
      </p:sp>
      <p:sp>
        <p:nvSpPr>
          <p:cNvPr id="4" name="Text Placeholder 3"/>
          <p:cNvSpPr>
            <a:spLocks noGrp="1"/>
          </p:cNvSpPr>
          <p:nvPr>
            <p:ph type="body" idx="1"/>
          </p:nvPr>
        </p:nvSpPr>
        <p:spPr/>
        <p:txBody>
          <a:bodyPr/>
          <a:lstStyle/>
          <a:p>
            <a:r>
              <a:rPr lang="en-US" dirty="0"/>
              <a:t>Build and debug within a container</a:t>
            </a:r>
          </a:p>
          <a:p>
            <a:r>
              <a:rPr lang="en-US" dirty="0"/>
              <a:t>Edit and Continue</a:t>
            </a:r>
          </a:p>
          <a:p>
            <a:r>
              <a:rPr lang="en-US" dirty="0"/>
              <a:t>Debug vs release Docker artifacts</a:t>
            </a:r>
          </a:p>
        </p:txBody>
      </p:sp>
    </p:spTree>
    <p:extLst>
      <p:ext uri="{BB962C8B-B14F-4D97-AF65-F5344CB8AC3E}">
        <p14:creationId xmlns:p14="http://schemas.microsoft.com/office/powerpoint/2010/main" val="259475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Visual Studio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64821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Community</a:t>
            </a:r>
          </a:p>
        </p:txBody>
      </p:sp>
      <p:sp>
        <p:nvSpPr>
          <p:cNvPr id="5" name="Text Placeholder 4"/>
          <p:cNvSpPr>
            <a:spLocks noGrp="1"/>
          </p:cNvSpPr>
          <p:nvPr>
            <p:ph type="body" idx="1"/>
          </p:nvPr>
        </p:nvSpPr>
        <p:spPr/>
        <p:txBody>
          <a:bodyPr/>
          <a:lstStyle/>
          <a:p>
            <a:r>
              <a:rPr lang="en-US" dirty="0"/>
              <a:t>8B+ Docker images downloaded</a:t>
            </a:r>
          </a:p>
          <a:p>
            <a:r>
              <a:rPr lang="en-US" dirty="0"/>
              <a:t>500,000+ Apps in Docker Hub</a:t>
            </a:r>
          </a:p>
          <a:p>
            <a:r>
              <a:rPr lang="en-US" dirty="0"/>
              <a:t>Docker launched March 2013</a:t>
            </a:r>
          </a:p>
          <a:p>
            <a:r>
              <a:rPr lang="en-US" dirty="0"/>
              <a:t>Docker platform is open source</a:t>
            </a:r>
          </a:p>
          <a:p>
            <a:pPr lvl="1"/>
            <a:r>
              <a:rPr lang="en-US" dirty="0"/>
              <a:t>Over 3000 community contributors</a:t>
            </a:r>
          </a:p>
          <a:p>
            <a:pPr lvl="1"/>
            <a:r>
              <a:rPr lang="en-US" dirty="0"/>
              <a:t>2/3 of the engine contributions are from outside</a:t>
            </a:r>
          </a:p>
          <a:p>
            <a:pPr lvl="1"/>
            <a:r>
              <a:rPr lang="en-US" dirty="0"/>
              <a:t>&gt;300 PRs per week</a:t>
            </a:r>
          </a:p>
          <a:p>
            <a:endParaRPr lang="en-US" dirty="0"/>
          </a:p>
          <a:p>
            <a:endParaRPr lang="en-US" dirty="0"/>
          </a:p>
          <a:p>
            <a:pPr lvl="1"/>
            <a:endParaRPr lang="en-US" dirty="0"/>
          </a:p>
        </p:txBody>
      </p:sp>
    </p:spTree>
    <p:extLst>
      <p:ext uri="{BB962C8B-B14F-4D97-AF65-F5344CB8AC3E}">
        <p14:creationId xmlns:p14="http://schemas.microsoft.com/office/powerpoint/2010/main" val="154859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2156</Words>
  <Application>Microsoft Office PowerPoint</Application>
  <PresentationFormat>Widescreen</PresentationFormat>
  <Paragraphs>395</Paragraphs>
  <Slides>40</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Cabin</vt:lpstr>
      <vt:lpstr>Calibri</vt:lpstr>
      <vt:lpstr>Gill Sans</vt:lpstr>
      <vt:lpstr>Noto Sans Symbols</vt:lpstr>
      <vt:lpstr>Wingdings</vt:lpstr>
      <vt:lpstr>ヒラギノ角ゴ ProN W3</vt:lpstr>
      <vt:lpstr>Docker 2016</vt:lpstr>
      <vt:lpstr>Bitmap Image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CONTAINERS VS VIRTUAL MACHINES </vt:lpstr>
      <vt:lpstr>BUILD BETTER SOFTWARE </vt:lpstr>
      <vt:lpstr>SHARE AND COLLABORATE </vt:lpstr>
      <vt:lpstr>SHIP SOFTWARE FASTER AND AT SCALE </vt:lpstr>
      <vt:lpstr>PowerPoint Presentation</vt:lpstr>
      <vt:lpstr>PowerPoint Presentation</vt:lpstr>
      <vt:lpstr>Image vs Container</vt:lpstr>
      <vt:lpstr>Docker Daemon</vt:lpstr>
      <vt:lpstr>Docker CLI</vt:lpstr>
      <vt:lpstr>PowerPoint Presentation</vt:lpstr>
      <vt:lpstr>Docker Layers</vt:lpstr>
      <vt:lpstr>Docker Layers</vt:lpstr>
      <vt:lpstr>Dockerfile</vt:lpstr>
      <vt:lpstr>PowerPoint Presentation</vt:lpstr>
      <vt:lpstr>What about data persistence?</vt:lpstr>
      <vt:lpstr>PowerPoint Presentation</vt:lpstr>
      <vt:lpstr>Docker Hub / Docker Store</vt:lpstr>
      <vt:lpstr>PowerPoint Presentation</vt:lpstr>
      <vt:lpstr>Docker Compose</vt:lpstr>
      <vt:lpstr>PowerPoint Presentation</vt:lpstr>
      <vt:lpstr>Visual Studio Tools for Docker</vt:lpstr>
      <vt:lpstr>PowerPoint Presentation</vt:lpstr>
      <vt:lpstr>Docker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51</cp:revision>
  <dcterms:created xsi:type="dcterms:W3CDTF">2017-01-21T19:06:17Z</dcterms:created>
  <dcterms:modified xsi:type="dcterms:W3CDTF">2017-01-23T22:18:04Z</dcterms:modified>
</cp:coreProperties>
</file>